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79" r:id="rId4"/>
    <p:sldId id="258" r:id="rId5"/>
    <p:sldId id="281" r:id="rId6"/>
    <p:sldId id="278" r:id="rId7"/>
    <p:sldId id="267" r:id="rId8"/>
    <p:sldId id="280" r:id="rId9"/>
    <p:sldId id="269" r:id="rId10"/>
    <p:sldId id="270" r:id="rId11"/>
    <p:sldId id="260" r:id="rId12"/>
    <p:sldId id="263" r:id="rId13"/>
    <p:sldId id="289" r:id="rId14"/>
    <p:sldId id="283" r:id="rId15"/>
    <p:sldId id="288" r:id="rId16"/>
    <p:sldId id="277" r:id="rId17"/>
    <p:sldId id="291" r:id="rId18"/>
    <p:sldId id="285" r:id="rId19"/>
    <p:sldId id="286" r:id="rId20"/>
    <p:sldId id="274" r:id="rId21"/>
    <p:sldId id="273" r:id="rId22"/>
    <p:sldId id="27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5DD164-90B6-4427-BCE3-ECBA74790A5B}">
          <p14:sldIdLst>
            <p14:sldId id="256"/>
            <p14:sldId id="272"/>
            <p14:sldId id="279"/>
            <p14:sldId id="258"/>
            <p14:sldId id="281"/>
            <p14:sldId id="278"/>
            <p14:sldId id="267"/>
            <p14:sldId id="280"/>
            <p14:sldId id="269"/>
            <p14:sldId id="270"/>
            <p14:sldId id="260"/>
            <p14:sldId id="263"/>
            <p14:sldId id="289"/>
            <p14:sldId id="283"/>
            <p14:sldId id="288"/>
            <p14:sldId id="277"/>
            <p14:sldId id="291"/>
            <p14:sldId id="285"/>
            <p14:sldId id="286"/>
            <p14:sldId id="274"/>
            <p14:sldId id="273"/>
            <p14:sldId id="275"/>
            <p14:sldId id="287"/>
          </p14:sldIdLst>
        </p14:section>
        <p14:section name="Раздел без заголовка" id="{2C2E7A18-378B-46D6-9C9F-C15D577823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85000" autoAdjust="0"/>
  </p:normalViewPr>
  <p:slideViewPr>
    <p:cSldViewPr>
      <p:cViewPr varScale="1">
        <p:scale>
          <a:sx n="82" d="100"/>
          <a:sy n="82" d="100"/>
        </p:scale>
        <p:origin x="95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0"/>
    </p:cViewPr>
  </p:sorterViewPr>
  <p:notesViewPr>
    <p:cSldViewPr>
      <p:cViewPr varScale="1">
        <p:scale>
          <a:sx n="68" d="100"/>
          <a:sy n="68" d="100"/>
        </p:scale>
        <p:origin x="-3053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8479A-EA97-4D9A-B783-726FC7BA899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F681D0A-3DF5-4F15-A6BF-13257B7C1BFF}">
      <dgm:prSet phldrT="[Текст]" phldr="1"/>
      <dgm:spPr/>
      <dgm:t>
        <a:bodyPr/>
        <a:lstStyle/>
        <a:p>
          <a:endParaRPr lang="ru-RU" dirty="0"/>
        </a:p>
      </dgm:t>
    </dgm:pt>
    <dgm:pt modelId="{1866F3E8-2051-4537-9489-E142F9126AB2}" type="parTrans" cxnId="{A208BA0A-3AE7-4008-9FCE-2E823449CA37}">
      <dgm:prSet/>
      <dgm:spPr/>
      <dgm:t>
        <a:bodyPr/>
        <a:lstStyle/>
        <a:p>
          <a:endParaRPr lang="ru-RU"/>
        </a:p>
      </dgm:t>
    </dgm:pt>
    <dgm:pt modelId="{5FFAF087-7575-4E9F-819B-36589B90C43A}" type="sibTrans" cxnId="{A208BA0A-3AE7-4008-9FCE-2E823449CA37}">
      <dgm:prSet/>
      <dgm:spPr/>
      <dgm:t>
        <a:bodyPr/>
        <a:lstStyle/>
        <a:p>
          <a:endParaRPr lang="ru-RU"/>
        </a:p>
      </dgm:t>
    </dgm:pt>
    <dgm:pt modelId="{8582C6E3-52D9-4EB2-AD9A-AF6330927DE9}" type="pres">
      <dgm:prSet presAssocID="{C298479A-EA97-4D9A-B783-726FC7BA8990}" presName="Name0" presStyleCnt="0">
        <dgm:presLayoutVars>
          <dgm:chMax val="7"/>
          <dgm:chPref val="7"/>
          <dgm:dir/>
        </dgm:presLayoutVars>
      </dgm:prSet>
      <dgm:spPr/>
    </dgm:pt>
    <dgm:pt modelId="{67200F8A-CA55-46E9-ABB5-83D1DA319026}" type="pres">
      <dgm:prSet presAssocID="{C298479A-EA97-4D9A-B783-726FC7BA8990}" presName="Name1" presStyleCnt="0"/>
      <dgm:spPr/>
    </dgm:pt>
    <dgm:pt modelId="{13194B64-4BAC-4186-9BCC-D8FF1DBB7E07}" type="pres">
      <dgm:prSet presAssocID="{5FFAF087-7575-4E9F-819B-36589B90C43A}" presName="picture_1" presStyleCnt="0"/>
      <dgm:spPr/>
    </dgm:pt>
    <dgm:pt modelId="{8CE497AE-C80A-48BE-A4F4-15EEC4AC6341}" type="pres">
      <dgm:prSet presAssocID="{5FFAF087-7575-4E9F-819B-36589B90C43A}" presName="pictureRepeatNode" presStyleLbl="alignImgPlace1" presStyleIdx="0" presStyleCnt="1" custScaleX="200000" custScaleY="188678" custLinFactNeighborY="-46561"/>
      <dgm:spPr/>
      <dgm:t>
        <a:bodyPr/>
        <a:lstStyle/>
        <a:p>
          <a:endParaRPr lang="ru-RU"/>
        </a:p>
      </dgm:t>
    </dgm:pt>
    <dgm:pt modelId="{701EA5F3-B5E4-478B-BADC-29FE97376394}" type="pres">
      <dgm:prSet presAssocID="{5F681D0A-3DF5-4F15-A6BF-13257B7C1BF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EB76E-B13F-4444-B128-7BB97F3D1A98}" type="presOf" srcId="{C298479A-EA97-4D9A-B783-726FC7BA8990}" destId="{8582C6E3-52D9-4EB2-AD9A-AF6330927DE9}" srcOrd="0" destOrd="0" presId="urn:microsoft.com/office/officeart/2008/layout/CircularPictureCallout"/>
    <dgm:cxn modelId="{A208BA0A-3AE7-4008-9FCE-2E823449CA37}" srcId="{C298479A-EA97-4D9A-B783-726FC7BA8990}" destId="{5F681D0A-3DF5-4F15-A6BF-13257B7C1BFF}" srcOrd="0" destOrd="0" parTransId="{1866F3E8-2051-4537-9489-E142F9126AB2}" sibTransId="{5FFAF087-7575-4E9F-819B-36589B90C43A}"/>
    <dgm:cxn modelId="{0AC60719-B84E-45BE-A585-202C48C76D1D}" type="presOf" srcId="{5F681D0A-3DF5-4F15-A6BF-13257B7C1BFF}" destId="{701EA5F3-B5E4-478B-BADC-29FE97376394}" srcOrd="0" destOrd="0" presId="urn:microsoft.com/office/officeart/2008/layout/CircularPictureCallout"/>
    <dgm:cxn modelId="{EEE85257-DB9A-4AD6-AD40-D6EE0E7EC624}" type="presOf" srcId="{5FFAF087-7575-4E9F-819B-36589B90C43A}" destId="{8CE497AE-C80A-48BE-A4F4-15EEC4AC6341}" srcOrd="0" destOrd="0" presId="urn:microsoft.com/office/officeart/2008/layout/CircularPictureCallout"/>
    <dgm:cxn modelId="{1B25A66D-227B-488A-BB74-5FA4BC59B8B4}" type="presParOf" srcId="{8582C6E3-52D9-4EB2-AD9A-AF6330927DE9}" destId="{67200F8A-CA55-46E9-ABB5-83D1DA319026}" srcOrd="0" destOrd="0" presId="urn:microsoft.com/office/officeart/2008/layout/CircularPictureCallout"/>
    <dgm:cxn modelId="{22D3294D-3B6E-433B-AA8B-EE62323063AF}" type="presParOf" srcId="{67200F8A-CA55-46E9-ABB5-83D1DA319026}" destId="{13194B64-4BAC-4186-9BCC-D8FF1DBB7E07}" srcOrd="0" destOrd="0" presId="urn:microsoft.com/office/officeart/2008/layout/CircularPictureCallout"/>
    <dgm:cxn modelId="{959EE80C-A695-4DC9-89D1-C237B1A10C1C}" type="presParOf" srcId="{13194B64-4BAC-4186-9BCC-D8FF1DBB7E07}" destId="{8CE497AE-C80A-48BE-A4F4-15EEC4AC6341}" srcOrd="0" destOrd="0" presId="urn:microsoft.com/office/officeart/2008/layout/CircularPictureCallout"/>
    <dgm:cxn modelId="{046AE271-726F-4A8D-91CD-3E9D2EE69097}" type="presParOf" srcId="{67200F8A-CA55-46E9-ABB5-83D1DA319026}" destId="{701EA5F3-B5E4-478B-BADC-29FE9737639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26B8C-0373-4A4E-8DE7-92A55617B13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846FD02-B1A4-490A-98AC-4E39EC36094F}">
      <dgm:prSet phldrT="[Текст]"/>
      <dgm:spPr/>
      <dgm:t>
        <a:bodyPr/>
        <a:lstStyle/>
        <a:p>
          <a:endParaRPr lang="ru-RU" dirty="0"/>
        </a:p>
      </dgm:t>
    </dgm:pt>
    <dgm:pt modelId="{36C307FB-7D39-4DD6-9EC8-8CD1EC788F0C}" type="parTrans" cxnId="{FE5E8ED2-F3A9-4B45-B307-66B90DDCFF25}">
      <dgm:prSet/>
      <dgm:spPr/>
      <dgm:t>
        <a:bodyPr/>
        <a:lstStyle/>
        <a:p>
          <a:endParaRPr lang="ru-RU"/>
        </a:p>
      </dgm:t>
    </dgm:pt>
    <dgm:pt modelId="{D1C064BC-FB8E-408E-B8CA-16E081DBB99D}" type="sibTrans" cxnId="{FE5E8ED2-F3A9-4B45-B307-66B90DDCFF2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2A7FB0E2-329F-45BF-9C6B-8D0E1DE79BCC}" type="pres">
      <dgm:prSet presAssocID="{43A26B8C-0373-4A4E-8DE7-92A55617B137}" presName="Name0" presStyleCnt="0">
        <dgm:presLayoutVars>
          <dgm:chMax val="7"/>
          <dgm:chPref val="7"/>
          <dgm:dir/>
        </dgm:presLayoutVars>
      </dgm:prSet>
      <dgm:spPr/>
    </dgm:pt>
    <dgm:pt modelId="{EDA52AAB-4B04-40A8-9F60-D5DC03F837BA}" type="pres">
      <dgm:prSet presAssocID="{43A26B8C-0373-4A4E-8DE7-92A55617B137}" presName="Name1" presStyleCnt="0"/>
      <dgm:spPr/>
    </dgm:pt>
    <dgm:pt modelId="{9651A4CE-0825-4CD1-85B7-230BE3D0DDC2}" type="pres">
      <dgm:prSet presAssocID="{D1C064BC-FB8E-408E-B8CA-16E081DBB99D}" presName="picture_1" presStyleCnt="0"/>
      <dgm:spPr/>
    </dgm:pt>
    <dgm:pt modelId="{9ED57234-D80E-41E6-8212-02D6A4AEF043}" type="pres">
      <dgm:prSet presAssocID="{D1C064BC-FB8E-408E-B8CA-16E081DBB99D}" presName="pictureRepeatNode" presStyleLbl="alignImgPlace1" presStyleIdx="0" presStyleCnt="1" custScaleX="185934" custScaleY="190657" custLinFactNeighborX="0" custLinFactNeighborY="-3144"/>
      <dgm:spPr/>
      <dgm:t>
        <a:bodyPr/>
        <a:lstStyle/>
        <a:p>
          <a:endParaRPr lang="uk-UA"/>
        </a:p>
      </dgm:t>
    </dgm:pt>
    <dgm:pt modelId="{2EC8A1E4-F8F6-4B25-A543-5F6C03FA1371}" type="pres">
      <dgm:prSet presAssocID="{5846FD02-B1A4-490A-98AC-4E39EC36094F}" presName="text_1" presStyleLbl="node1" presStyleIdx="0" presStyleCnt="0" custAng="75651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E5E8ED2-F3A9-4B45-B307-66B90DDCFF25}" srcId="{43A26B8C-0373-4A4E-8DE7-92A55617B137}" destId="{5846FD02-B1A4-490A-98AC-4E39EC36094F}" srcOrd="0" destOrd="0" parTransId="{36C307FB-7D39-4DD6-9EC8-8CD1EC788F0C}" sibTransId="{D1C064BC-FB8E-408E-B8CA-16E081DBB99D}"/>
    <dgm:cxn modelId="{14FB491D-31AB-4EDD-B5C1-2BE760983574}" type="presOf" srcId="{D1C064BC-FB8E-408E-B8CA-16E081DBB99D}" destId="{9ED57234-D80E-41E6-8212-02D6A4AEF043}" srcOrd="0" destOrd="0" presId="urn:microsoft.com/office/officeart/2008/layout/CircularPictureCallout"/>
    <dgm:cxn modelId="{7C354FE4-430D-48FB-B172-91833A2A1538}" type="presOf" srcId="{5846FD02-B1A4-490A-98AC-4E39EC36094F}" destId="{2EC8A1E4-F8F6-4B25-A543-5F6C03FA1371}" srcOrd="0" destOrd="0" presId="urn:microsoft.com/office/officeart/2008/layout/CircularPictureCallout"/>
    <dgm:cxn modelId="{E9101D48-038F-42B7-9400-6A0FEE0AF9F7}" type="presOf" srcId="{43A26B8C-0373-4A4E-8DE7-92A55617B137}" destId="{2A7FB0E2-329F-45BF-9C6B-8D0E1DE79BCC}" srcOrd="0" destOrd="0" presId="urn:microsoft.com/office/officeart/2008/layout/CircularPictureCallout"/>
    <dgm:cxn modelId="{D8949007-ECD4-49B1-8141-01F8D1719741}" type="presParOf" srcId="{2A7FB0E2-329F-45BF-9C6B-8D0E1DE79BCC}" destId="{EDA52AAB-4B04-40A8-9F60-D5DC03F837BA}" srcOrd="0" destOrd="0" presId="urn:microsoft.com/office/officeart/2008/layout/CircularPictureCallout"/>
    <dgm:cxn modelId="{D6734A43-A1EF-47D9-8465-065D24A15160}" type="presParOf" srcId="{EDA52AAB-4B04-40A8-9F60-D5DC03F837BA}" destId="{9651A4CE-0825-4CD1-85B7-230BE3D0DDC2}" srcOrd="0" destOrd="0" presId="urn:microsoft.com/office/officeart/2008/layout/CircularPictureCallout"/>
    <dgm:cxn modelId="{B7AD0B0B-411C-4D38-A87A-BA9D9E610ACA}" type="presParOf" srcId="{9651A4CE-0825-4CD1-85B7-230BE3D0DDC2}" destId="{9ED57234-D80E-41E6-8212-02D6A4AEF043}" srcOrd="0" destOrd="0" presId="urn:microsoft.com/office/officeart/2008/layout/CircularPictureCallout"/>
    <dgm:cxn modelId="{0375FB01-14D8-43A7-966A-811CD9376FDF}" type="presParOf" srcId="{EDA52AAB-4B04-40A8-9F60-D5DC03F837BA}" destId="{2EC8A1E4-F8F6-4B25-A543-5F6C03FA137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497AE-C80A-48BE-A4F4-15EEC4AC6341}">
      <dsp:nvSpPr>
        <dsp:cNvPr id="0" name=""/>
        <dsp:cNvSpPr/>
      </dsp:nvSpPr>
      <dsp:spPr>
        <a:xfrm>
          <a:off x="0" y="0"/>
          <a:ext cx="4020977" cy="3793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EA5F3-B5E4-478B-BADC-29FE97376394}">
      <dsp:nvSpPr>
        <dsp:cNvPr id="0" name=""/>
        <dsp:cNvSpPr/>
      </dsp:nvSpPr>
      <dsp:spPr>
        <a:xfrm>
          <a:off x="1367132" y="2607076"/>
          <a:ext cx="1286712" cy="663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367132" y="2607076"/>
        <a:ext cx="1286712" cy="663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57234-D80E-41E6-8212-02D6A4AEF043}">
      <dsp:nvSpPr>
        <dsp:cNvPr id="0" name=""/>
        <dsp:cNvSpPr/>
      </dsp:nvSpPr>
      <dsp:spPr>
        <a:xfrm>
          <a:off x="174035" y="0"/>
          <a:ext cx="4601052" cy="47179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8A1E4-F8F6-4B25-A543-5F6C03FA1371}">
      <dsp:nvSpPr>
        <dsp:cNvPr id="0" name=""/>
        <dsp:cNvSpPr/>
      </dsp:nvSpPr>
      <dsp:spPr>
        <a:xfrm rot="7565116">
          <a:off x="1682702" y="2476296"/>
          <a:ext cx="1583719" cy="8166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1682702" y="2476296"/>
        <a:ext cx="1583719" cy="81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754B-6C36-4FC1-A7F2-BDDF024A753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10863-9328-4572-A3E8-671C4085BC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0863-9328-4572-A3E8-671C4085BC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9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0863-9328-4572-A3E8-671C4085BC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9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0863-9328-4572-A3E8-671C4085BC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8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0863-9328-4572-A3E8-671C4085BC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9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0863-9328-4572-A3E8-671C4085BCA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6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5860353"/>
              </p:ext>
            </p:extLst>
          </p:nvPr>
        </p:nvGraphicFramePr>
        <p:xfrm>
          <a:off x="5004048" y="1700807"/>
          <a:ext cx="4020977" cy="508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>
          <a:xfrm>
            <a:off x="971600" y="188640"/>
            <a:ext cx="7056784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Презентація 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досвіду роботи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Жежук Надії Федорівни, 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соціального педагога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Вежицького ліцею.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9171056"/>
              </p:ext>
            </p:extLst>
          </p:nvPr>
        </p:nvGraphicFramePr>
        <p:xfrm>
          <a:off x="4355976" y="1340768"/>
          <a:ext cx="4949124" cy="479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5561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833">
        <p:checker/>
      </p:transition>
    </mc:Choice>
    <mc:Fallback xmlns="">
      <p:transition spd="slow" advTm="1283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5351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49535" y="218267"/>
            <a:ext cx="8064896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з учнями: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074" y="1604962"/>
            <a:ext cx="2231901" cy="1247973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500" y="1638300"/>
            <a:ext cx="2304876" cy="128664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міжособистісних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3429000"/>
            <a:ext cx="2231727" cy="1152128"/>
          </a:xfrm>
          <a:prstGeom prst="rect">
            <a:avLst/>
          </a:prstGeom>
          <a:solidFill>
            <a:srgbClr val="1E925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умов для 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024" y="3429000"/>
            <a:ext cx="2088455" cy="1152128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4200" y="5157192"/>
            <a:ext cx="2357760" cy="1151533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Профілактична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робота з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0575" y="5157192"/>
            <a:ext cx="2230438" cy="1181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5157" y="3302359"/>
            <a:ext cx="2448917" cy="1164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Робота з </a:t>
            </a:r>
            <a:r>
              <a:rPr lang="ru-RU" smtClean="0"/>
              <a:t>учнями</a:t>
            </a:r>
            <a:r>
              <a:rPr lang="uk-UA" smtClean="0"/>
              <a:t> </a:t>
            </a:r>
            <a:r>
              <a:rPr lang="uk-UA" dirty="0" smtClean="0"/>
              <a:t>пільгових категорій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2204864"/>
            <a:ext cx="7571184" cy="39212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b="1" dirty="0" smtClean="0"/>
              <a:t>Вивчення соціально – побутових сімей різних видів обліку.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/>
              <a:t>Зв’язок з відділом соціального захисту населення.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/>
              <a:t>Коригування банку даних і складання списку дітей за соціальним статусом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/>
              <a:t>Вивчення проблем учнів пільгової категорії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97168" y="188640"/>
            <a:ext cx="8064896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учнями пільгових категорій 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15" y="1"/>
            <a:ext cx="915351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797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/>
            </a:r>
            <a:br>
              <a:rPr lang="uk-UA" b="1" i="1" dirty="0" smtClean="0">
                <a:solidFill>
                  <a:srgbClr val="FFFF00"/>
                </a:solidFill>
              </a:rPr>
            </a:br>
            <a:r>
              <a:rPr lang="uk-UA" b="1" i="1" dirty="0" smtClean="0"/>
              <a:t>У своїй роботі я: </a:t>
            </a:r>
            <a:r>
              <a:rPr lang="uk-UA" b="1" i="1" dirty="0" smtClean="0">
                <a:solidFill>
                  <a:srgbClr val="FFFF00"/>
                </a:solidFill>
              </a:rPr>
              <a:t/>
            </a:r>
            <a:br>
              <a:rPr lang="uk-UA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2776"/>
            <a:ext cx="7355160" cy="4713387"/>
          </a:xfrm>
        </p:spPr>
        <p:txBody>
          <a:bodyPr/>
          <a:lstStyle/>
          <a:p>
            <a:r>
              <a:rPr lang="uk-UA" dirty="0" smtClean="0"/>
              <a:t>Вивчаю нормативні документи. </a:t>
            </a:r>
          </a:p>
          <a:p>
            <a:r>
              <a:rPr lang="uk-UA" dirty="0" smtClean="0"/>
              <a:t>Знайомлюся з фаховими виданнями. </a:t>
            </a:r>
          </a:p>
          <a:p>
            <a:r>
              <a:rPr lang="uk-UA" dirty="0" smtClean="0"/>
              <a:t>Використовую досвід роботи передових учителів.</a:t>
            </a:r>
          </a:p>
          <a:p>
            <a:r>
              <a:rPr lang="uk-UA" dirty="0" smtClean="0"/>
              <a:t>Слідкую за нововведенням та методичними порадами.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3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80512" cy="6864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Вивчення </a:t>
            </a:r>
            <a:r>
              <a:rPr lang="ru-RU" b="1" dirty="0" err="1" smtClean="0">
                <a:solidFill>
                  <a:schemeClr val="tx2"/>
                </a:solidFill>
              </a:rPr>
              <a:t>адаптації</a:t>
            </a:r>
            <a:r>
              <a:rPr lang="ru-RU" b="1" dirty="0" smtClean="0">
                <a:solidFill>
                  <a:schemeClr val="tx2"/>
                </a:solidFill>
              </a:rPr>
              <a:t> у 1-А та 1-Б </a:t>
            </a:r>
            <a:r>
              <a:rPr lang="ru-RU" b="1" dirty="0" err="1" smtClean="0">
                <a:solidFill>
                  <a:schemeClr val="tx2"/>
                </a:solidFill>
              </a:rPr>
              <a:t>класах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2" y="3740157"/>
            <a:ext cx="4383491" cy="32876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3898651" cy="31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51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12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i="1" u="sng" dirty="0" smtClean="0">
                <a:solidFill>
                  <a:schemeClr val="tx2"/>
                </a:solidFill>
              </a:rPr>
              <a:t>Вивчення адаптації у середній школі у 5-А та 5-Б класах </a:t>
            </a:r>
            <a:endParaRPr lang="ru-RU" sz="4000" b="1" i="1" u="sng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87" y="1660158"/>
            <a:ext cx="4224469" cy="31683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59" y="4131078"/>
            <a:ext cx="3789427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9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</a:t>
            </a:r>
            <a:r>
              <a:rPr lang="uk-UA" b="1" dirty="0" err="1" smtClean="0">
                <a:solidFill>
                  <a:schemeClr val="tx2"/>
                </a:solidFill>
              </a:rPr>
              <a:t>ідвищення</a:t>
            </a:r>
            <a:r>
              <a:rPr lang="uk-UA" b="1" dirty="0" smtClean="0">
                <a:solidFill>
                  <a:schemeClr val="tx2"/>
                </a:solidFill>
              </a:rPr>
              <a:t> кваліфікації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9" y="1196752"/>
            <a:ext cx="808903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15" y="17666"/>
            <a:ext cx="9153515" cy="71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Підвищення кваліфікації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2" y="1340768"/>
            <a:ext cx="6912768" cy="5685752"/>
          </a:xfrm>
        </p:spPr>
      </p:pic>
    </p:spTree>
    <p:extLst>
      <p:ext uri="{BB962C8B-B14F-4D97-AF65-F5344CB8AC3E}">
        <p14:creationId xmlns:p14="http://schemas.microsoft.com/office/powerpoint/2010/main" val="1794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Участь у конкурсі « Чарівний світ українського мистецтва.»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23618"/>
            <a:ext cx="3394720" cy="46512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75" y="1923618"/>
            <a:ext cx="3406262" cy="46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250" y="1"/>
            <a:ext cx="10862628" cy="7965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400" y="390580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</a:rPr>
              <a:t>Участь у Всеукраїнському </a:t>
            </a:r>
            <a:r>
              <a:rPr lang="uk-UA" sz="3100" b="1" i="1" dirty="0" err="1">
                <a:solidFill>
                  <a:schemeClr val="tx2"/>
                </a:solidFill>
              </a:rPr>
              <a:t>Д</a:t>
            </a:r>
            <a:r>
              <a:rPr lang="uk-UA" sz="3100" b="1" i="1" dirty="0" err="1" smtClean="0">
                <a:solidFill>
                  <a:schemeClr val="tx2"/>
                </a:solidFill>
              </a:rPr>
              <a:t>вотуровому</a:t>
            </a:r>
            <a:r>
              <a:rPr lang="uk-UA" sz="3100" b="1" i="1" dirty="0" smtClean="0">
                <a:solidFill>
                  <a:schemeClr val="tx2"/>
                </a:solidFill>
              </a:rPr>
              <a:t> конкурсі Образотворчого, Декоративного-Ужиткового та сучасного  мистецтва «Ліга Талантів </a:t>
            </a:r>
            <a:r>
              <a:rPr lang="en-US" sz="3100" b="1" i="1" dirty="0" smtClean="0">
                <a:solidFill>
                  <a:schemeClr val="tx2"/>
                </a:solidFill>
              </a:rPr>
              <a:t>ART</a:t>
            </a:r>
            <a:r>
              <a:rPr lang="uk-UA" sz="3100" b="1" i="1" dirty="0" smtClean="0">
                <a:solidFill>
                  <a:schemeClr val="tx2"/>
                </a:solidFill>
              </a:rPr>
              <a:t>»</a:t>
            </a:r>
            <a:endParaRPr lang="ru-RU" sz="3100" b="1" i="1" dirty="0">
              <a:solidFill>
                <a:schemeClr val="tx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988840"/>
            <a:ext cx="4392488" cy="4869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311898" cy="48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9836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91" y="-258233"/>
            <a:ext cx="8229600" cy="151703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Участь на сайті «</a:t>
            </a:r>
            <a:r>
              <a:rPr lang="uk-UA" sz="3200" b="1" i="1" dirty="0" smtClean="0">
                <a:solidFill>
                  <a:schemeClr val="tx2"/>
                </a:solidFill>
              </a:rPr>
              <a:t>На Урок</a:t>
            </a:r>
            <a:r>
              <a:rPr lang="uk-UA" sz="3200" b="1" dirty="0" smtClean="0">
                <a:solidFill>
                  <a:schemeClr val="tx2"/>
                </a:solidFill>
              </a:rPr>
              <a:t>» «</a:t>
            </a:r>
            <a:r>
              <a:rPr lang="uk-UA" sz="3200" b="1" i="1" dirty="0" err="1" smtClean="0">
                <a:solidFill>
                  <a:schemeClr val="tx2"/>
                </a:solidFill>
              </a:rPr>
              <a:t>Всеосвіта</a:t>
            </a:r>
            <a:r>
              <a:rPr lang="uk-UA" sz="3200" dirty="0" smtClean="0">
                <a:solidFill>
                  <a:schemeClr val="tx2"/>
                </a:solidFill>
              </a:rPr>
              <a:t>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475241" cy="55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4" y="0"/>
            <a:ext cx="915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173121"/>
            <a:ext cx="7776864" cy="2535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 –педагогічний працівник , який входить до складу психологічної служби закладу , основна мета роботи якого полягає у забезпечення соціально-правового захисту учнів школи та попередженні впливу негативних соціальних чинників на формування та розвиток особистості дитини. 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27784" y="3418448"/>
            <a:ext cx="6408712" cy="24994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-27384"/>
            <a:ext cx="972108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55776" y="1899517"/>
            <a:ext cx="6206288" cy="2592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і радість дітей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 та емоційний розвиток.</a:t>
            </a:r>
          </a:p>
          <a:p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 наслідки.</a:t>
            </a:r>
          </a:p>
          <a:p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в роботі.</a:t>
            </a:r>
          </a:p>
          <a:p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 вплив на навчання.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79104" y="13645"/>
            <a:ext cx="8064896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своєї роботи оцінюю за такими критеріями: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15" y="0"/>
            <a:ext cx="9153515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7" y="301232"/>
            <a:ext cx="763284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Діяльність соціального педагога під час дистанційного навчання з урахуванням воєнного стану</a:t>
            </a:r>
            <a:r>
              <a:rPr lang="uk-UA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Здійснення психологічної підтримки здобувачів освіти з числа внутрішньо переміщених осіб , зокрема тих хто виїхав за кордон;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Здійснення психологічного і соціально педагогічного забезпечення та супровід інклюзивного навчання дітей з особливими освітніми потребами, консультативної і просвітницької роботи з батьками;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Посилення профілактичних заходів щодо неприпустимості вживання алкоголю та психоактивних , наркотичних речовин підлітками;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Забезпечення захисту прав і свобод дітей, створення безпечного освітнього середовища (запобігання насильству в закладі освіти, домашньому насильству, торгівлі людьми.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9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аблони\Фон на слайд\prevyu-shablon-let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36"/>
            <a:ext cx="9153515" cy="68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34520"/>
            <a:ext cx="8160023" cy="68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</a:rPr>
              <a:t>Дякую за увагу</a:t>
            </a:r>
            <a:r>
              <a:rPr lang="uk-UA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4" y="0"/>
            <a:ext cx="915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47350" y="160934"/>
            <a:ext cx="8064896" cy="14401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відомості: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riverPack Clou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79" y="3421379"/>
            <a:ext cx="15241" cy="15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957482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Освіта</a:t>
            </a:r>
            <a:r>
              <a:rPr lang="uk-UA" dirty="0" smtClean="0"/>
              <a:t> – у 2008 році закінчила Рівненський державний гуманітарний університет і отримала повну вищу освіту за спеціальністю «Початкове навчання» та здобула кваліфікацію «Вчитель початкових класів,соціальний педагог».  </a:t>
            </a:r>
          </a:p>
          <a:p>
            <a:r>
              <a:rPr lang="uk-UA" b="1" dirty="0" smtClean="0"/>
              <a:t>Дата народження</a:t>
            </a:r>
            <a:r>
              <a:rPr lang="uk-UA" dirty="0" smtClean="0"/>
              <a:t>: 24 березня 1986 року</a:t>
            </a:r>
          </a:p>
          <a:p>
            <a:r>
              <a:rPr lang="uk-UA" dirty="0" smtClean="0"/>
              <a:t> </a:t>
            </a:r>
          </a:p>
          <a:p>
            <a:r>
              <a:rPr lang="uk-UA" b="1" dirty="0" smtClean="0"/>
              <a:t>Загальний педагогічний стаж </a:t>
            </a:r>
            <a:r>
              <a:rPr lang="uk-UA" dirty="0" smtClean="0"/>
              <a:t>-14 років. </a:t>
            </a:r>
          </a:p>
          <a:p>
            <a:r>
              <a:rPr lang="uk-UA" dirty="0" smtClean="0"/>
              <a:t>     </a:t>
            </a:r>
            <a:r>
              <a:rPr lang="uk-UA" b="1" dirty="0" smtClean="0"/>
              <a:t> Категорія: </a:t>
            </a:r>
            <a:r>
              <a:rPr lang="uk-UA" dirty="0" smtClean="0"/>
              <a:t>І</a:t>
            </a:r>
          </a:p>
          <a:p>
            <a:r>
              <a:rPr lang="uk-UA" b="1" dirty="0" smtClean="0"/>
              <a:t>З 2007 року </a:t>
            </a:r>
            <a:r>
              <a:rPr lang="uk-UA" dirty="0" smtClean="0"/>
              <a:t>працювала соціальним педагогом в </a:t>
            </a:r>
            <a:r>
              <a:rPr lang="uk-UA" dirty="0" err="1" smtClean="0"/>
              <a:t>Дроздинський</a:t>
            </a:r>
            <a:r>
              <a:rPr lang="uk-UA" dirty="0" smtClean="0"/>
              <a:t> ЗОШ І – ІІІ ступенів. </a:t>
            </a:r>
          </a:p>
          <a:p>
            <a:endParaRPr lang="uk-UA" dirty="0" smtClean="0"/>
          </a:p>
          <a:p>
            <a:r>
              <a:rPr lang="uk-UA" b="1" dirty="0" smtClean="0"/>
              <a:t>З 2011 року працюю </a:t>
            </a:r>
            <a:r>
              <a:rPr lang="uk-UA" dirty="0" smtClean="0"/>
              <a:t>у Вежицькому ліцеї соціальним педагогом. </a:t>
            </a: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5387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41" y="-24"/>
            <a:ext cx="9153515" cy="68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-32483"/>
            <a:ext cx="8100392" cy="223801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27784" y="2780928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/>
              <a:t>Моє життєве кредо:</a:t>
            </a:r>
            <a:r>
              <a:rPr lang="uk-UA" sz="4000" dirty="0" smtClean="0"/>
              <a:t> </a:t>
            </a:r>
          </a:p>
          <a:p>
            <a:r>
              <a:rPr lang="uk-UA" sz="4000" i="1" dirty="0" smtClean="0"/>
              <a:t>Любити життя і цінувати кожну його хвилину. </a:t>
            </a:r>
          </a:p>
          <a:p>
            <a:r>
              <a:rPr lang="uk-UA" i="1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53515" cy="69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276872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Формування духовної, творчої, соціально-активної, всебічно розвиненої особистості з комплексом життєвих позицій і цінностей.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71798" y="217189"/>
            <a:ext cx="8208912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над якою працює соціально-психологічна служба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" y="0"/>
            <a:ext cx="90845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5351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/>
          </p:cNvSpPr>
          <p:nvPr/>
        </p:nvSpPr>
        <p:spPr>
          <a:xfrm>
            <a:off x="3014444" y="1916832"/>
            <a:ext cx="5760640" cy="4389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Психодіагностична 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Консультаційна  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 - відновлювальна та розвивальна 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просвіта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діяльність 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 - методична робота  </a:t>
            </a:r>
          </a:p>
          <a:p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 з громадськістю</a:t>
            </a:r>
          </a:p>
          <a:p>
            <a:endParaRPr lang="uk-UA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971600" y="185203"/>
            <a:ext cx="8064896" cy="151216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 діяльності 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35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159023"/>
            <a:ext cx="8229600" cy="128215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помічники, які допомагають працювати із здобувачами освіти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376" y="1602119"/>
            <a:ext cx="5615247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53515" cy="69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971600" y="167335"/>
            <a:ext cx="8064896" cy="136815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роботи з дитиною: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755576" y="1434624"/>
            <a:ext cx="2484474" cy="3424237"/>
          </a:xfrm>
          <a:prstGeom prst="flowChartDecision">
            <a:avLst/>
          </a:prstGeom>
          <a:solidFill>
            <a:srgbClr val="CC66FF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Загально-людські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6493605" y="1506538"/>
            <a:ext cx="2663700" cy="3371850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здібностей на основі вивчення потреб, інтересів та запитів учнів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980371" y="3290588"/>
            <a:ext cx="2807965" cy="3240088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4905848" y="3241128"/>
            <a:ext cx="2757331" cy="333900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485</Words>
  <Application>Microsoft Office PowerPoint</Application>
  <PresentationFormat>Экран (4:3)</PresentationFormat>
  <Paragraphs>85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Мої помічники, які допомагають працювати із здобувачами освіти</vt:lpstr>
      <vt:lpstr>Презентация PowerPoint</vt:lpstr>
      <vt:lpstr>Презентация PowerPoint</vt:lpstr>
      <vt:lpstr>Робота з учнями пільгових категорій</vt:lpstr>
      <vt:lpstr> У своїй роботі я:  </vt:lpstr>
      <vt:lpstr>Вивчення адаптації у 1-А та 1-Б класах.</vt:lpstr>
      <vt:lpstr>Вивчення адаптації у середній школі у 5-А та 5-Б класах </vt:lpstr>
      <vt:lpstr>Підвищення кваліфікації</vt:lpstr>
      <vt:lpstr>Підвищення кваліфікації</vt:lpstr>
      <vt:lpstr>Участь у конкурсі « Чарівний світ українського мистецтва.»</vt:lpstr>
      <vt:lpstr>Участь у Всеукраїнському Двотуровому конкурсі Образотворчого, Декоративного-Ужиткового та сучасного  мистецтва «Ліга Талантів ART»</vt:lpstr>
      <vt:lpstr>Участь на сайті «На Урок» «Всеосвіта»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Пользователь Windows</cp:lastModifiedBy>
  <cp:revision>136</cp:revision>
  <dcterms:created xsi:type="dcterms:W3CDTF">2015-11-16T19:05:20Z</dcterms:created>
  <dcterms:modified xsi:type="dcterms:W3CDTF">2023-04-04T18:54:28Z</dcterms:modified>
</cp:coreProperties>
</file>